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4057" r:id="rId2"/>
  </p:sldMasterIdLst>
  <p:notesMasterIdLst>
    <p:notesMasterId r:id="rId14"/>
  </p:notesMasterIdLst>
  <p:handoutMasterIdLst>
    <p:handoutMasterId r:id="rId15"/>
  </p:handoutMasterIdLst>
  <p:sldIdLst>
    <p:sldId id="812" r:id="rId3"/>
    <p:sldId id="786" r:id="rId4"/>
    <p:sldId id="791" r:id="rId5"/>
    <p:sldId id="908" r:id="rId6"/>
    <p:sldId id="909" r:id="rId7"/>
    <p:sldId id="918" r:id="rId8"/>
    <p:sldId id="910" r:id="rId9"/>
    <p:sldId id="912" r:id="rId10"/>
    <p:sldId id="913" r:id="rId11"/>
    <p:sldId id="914" r:id="rId12"/>
    <p:sldId id="883" r:id="rId13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Gibbons" initials="JG" lastIdx="12" clrIdx="0"/>
  <p:cmAuthor id="1" name="Rodrigo Floriano" initials="RF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4"/>
    <a:srgbClr val="678DC5"/>
    <a:srgbClr val="3E67A4"/>
    <a:srgbClr val="3E8DC5"/>
    <a:srgbClr val="5F5F65"/>
    <a:srgbClr val="7E7E86"/>
    <a:srgbClr val="FFFFFF"/>
    <a:srgbClr val="8E8E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2" autoAdjust="0"/>
    <p:restoredTop sz="89277" autoAdjust="0"/>
  </p:normalViewPr>
  <p:slideViewPr>
    <p:cSldViewPr snapToGrid="0">
      <p:cViewPr varScale="1">
        <p:scale>
          <a:sx n="98" d="100"/>
          <a:sy n="98" d="100"/>
        </p:scale>
        <p:origin x="1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2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9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12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5124" name="Line 13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/>
          <a:p>
            <a:pPr algn="r" defTabSz="903288">
              <a:lnSpc>
                <a:spcPct val="100000"/>
              </a:lnSpc>
            </a:pPr>
            <a:fld id="{22244E67-557B-7741-B9F5-F61AA18495DF}" type="slidenum">
              <a:rPr lang="en-US" sz="800"/>
              <a:pPr algn="r" defTabSz="903288">
                <a:lnSpc>
                  <a:spcPct val="100000"/>
                </a:lnSpc>
              </a:pPr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1015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6249988" y="8609013"/>
            <a:ext cx="4492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57150" y="8785225"/>
            <a:ext cx="261937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67" tIns="50185" rIns="95667" bIns="50185">
            <a:spAutoFit/>
          </a:bodyPr>
          <a:lstStyle/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© 2006, Cisco Systems, Inc. All rights reserved.</a:t>
            </a:r>
          </a:p>
          <a:p>
            <a:pPr algn="l" defTabSz="611188">
              <a:lnSpc>
                <a:spcPct val="100000"/>
              </a:lnSpc>
              <a:tabLst>
                <a:tab pos="2387600" algn="l"/>
                <a:tab pos="4830763" algn="l"/>
              </a:tabLst>
            </a:pPr>
            <a:r>
              <a:rPr lang="en-US" sz="800"/>
              <a:t>Presentation_ID.scr</a:t>
            </a:r>
          </a:p>
        </p:txBody>
      </p:sp>
      <p:sp>
        <p:nvSpPr>
          <p:cNvPr id="6148" name="Line 10"/>
          <p:cNvSpPr>
            <a:spLocks noChangeShapeType="1"/>
          </p:cNvSpPr>
          <p:nvPr/>
        </p:nvSpPr>
        <p:spPr bwMode="auto">
          <a:xfrm>
            <a:off x="152400" y="8799513"/>
            <a:ext cx="6653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19" tIns="0" rIns="18819" bIns="0" numCol="1" anchor="b" anchorCtr="0" compatLnSpc="1">
            <a:prstTxWarp prst="textNoShape">
              <a:avLst/>
            </a:prstTxWarp>
          </a:bodyPr>
          <a:lstStyle>
            <a:lvl1pPr algn="r" defTabSz="903288">
              <a:lnSpc>
                <a:spcPct val="100000"/>
              </a:lnSpc>
              <a:defRPr sz="800" smtClean="0">
                <a:cs typeface="+mn-cs"/>
              </a:defRPr>
            </a:lvl1pPr>
          </a:lstStyle>
          <a:p>
            <a:pPr>
              <a:defRPr/>
            </a:pPr>
            <a:fld id="{F4CE0E46-7F05-B940-8356-5580BE265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0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25" y="244475"/>
            <a:ext cx="5321300" cy="3990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68350" y="4378325"/>
            <a:ext cx="5468938" cy="425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7" tIns="50185" rIns="95667" bIns="50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646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50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82600" indent="-120650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35000"/>
      </a:spcBef>
      <a:spcAft>
        <a:spcPct val="0"/>
      </a:spcAft>
      <a:buSzPct val="100000"/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9030C1-C977-B14B-8EB7-BA2B30FCDB63}" type="slidenum">
              <a:rPr lang="en-US" sz="800"/>
              <a:pPr/>
              <a:t>1</a:t>
            </a:fld>
            <a:endParaRPr lang="en-US" sz="8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397270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10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41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/>
              <a:pPr/>
              <a:t>11</a:t>
            </a:fld>
            <a:endParaRPr lang="en-US" sz="8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28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C839C26-801B-42B6-A101-60F37FE2B0A8}" type="slidenum">
              <a:rPr lang="en-US" sz="800" b="0"/>
              <a:pPr algn="r"/>
              <a:t>2</a:t>
            </a:fld>
            <a:endParaRPr lang="en-US" sz="800" b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805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2A389-8690-465F-BB28-DC61C90E42E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4378325"/>
            <a:ext cx="6121400" cy="425291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867733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4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841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5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405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6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96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7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77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8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58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srgbClr val="000000"/>
                </a:solidFill>
              </a:rPr>
              <a:pPr/>
              <a:t>9</a:t>
            </a:fld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804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_CoverArt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93888"/>
            <a:ext cx="9140825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C7FBAF0-BCF5-8741-945F-3C6763791038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pic>
        <p:nvPicPr>
          <p:cNvPr id="9" name="Picture 9" descr="Cisco_NewLog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225" y="5940425"/>
            <a:ext cx="335438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Cisc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19063"/>
            <a:ext cx="117157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0247" name="Rectangle 7"/>
          <p:cNvSpPr>
            <a:spLocks noGrp="1" noChangeArrowheads="1"/>
          </p:cNvSpPr>
          <p:nvPr>
            <p:ph type="ctrTitle"/>
          </p:nvPr>
        </p:nvSpPr>
        <p:spPr bwMode="white">
          <a:xfrm>
            <a:off x="311150" y="2671763"/>
            <a:ext cx="3768725" cy="830262"/>
          </a:xfrm>
          <a:ln/>
        </p:spPr>
        <p:txBody>
          <a:bodyPr anchor="ctr"/>
          <a:lstStyle>
            <a:lvl1pPr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9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11150" y="4672013"/>
            <a:ext cx="4103688" cy="658812"/>
          </a:xfrm>
          <a:ln/>
        </p:spPr>
        <p:txBody>
          <a:bodyPr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402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52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5925" y="798513"/>
            <a:ext cx="2035175" cy="478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5638" y="798513"/>
            <a:ext cx="5957887" cy="478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66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9851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55638" y="2014538"/>
            <a:ext cx="7940675" cy="3571875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69748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702293"/>
            <a:ext cx="8145462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87390"/>
            <a:ext cx="7940675" cy="4720787"/>
          </a:xfrm>
        </p:spPr>
        <p:txBody>
          <a:bodyPr/>
          <a:lstStyle>
            <a:lvl2pPr marL="457200" indent="-228600">
              <a:buFont typeface="Arial" panose="020B0604020202020204" pitchFamily="34" charset="0"/>
              <a:buChar char="•"/>
              <a:defRPr/>
            </a:lvl2pPr>
            <a:lvl3pPr marL="914400" indent="-225425">
              <a:buSzPct val="75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7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11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2014538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2014538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89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836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485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4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190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5638" y="798513"/>
            <a:ext cx="8145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193675" y="6562725"/>
            <a:ext cx="962025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 anchor="b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ITE PC v4.1</a:t>
            </a:r>
          </a:p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Chapter 1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8596313" y="6626225"/>
            <a:ext cx="320675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28856D66-2D7E-BA44-8BF8-F720D8CAD36C}" type="slidenum">
              <a:rPr lang="en-US" sz="1000">
                <a:solidFill>
                  <a:srgbClr val="D3D3D3"/>
                </a:solidFill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1000">
              <a:solidFill>
                <a:srgbClr val="D3D3D3"/>
              </a:solidFill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398" y="2078328"/>
            <a:ext cx="7940675" cy="395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0" name="Picture 7" descr="PPt_TopBand_Artwork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4498975" y="6670675"/>
            <a:ext cx="2347913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 anchorCtr="1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© 2007 – 2010, Cisco Systems, Inc. All rights reserved.</a:t>
            </a: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7123113" y="6672263"/>
            <a:ext cx="650875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700">
                <a:solidFill>
                  <a:srgbClr val="D3D3D3"/>
                </a:solidFill>
              </a:rPr>
              <a:t>Cisco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5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</p:sldLayoutIdLst>
  <p:txStyles>
    <p:titleStyle>
      <a:lvl1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+mj-lt"/>
          <a:ea typeface="ＭＳ Ｐゴシック" charset="0"/>
          <a:cs typeface="ＭＳ Ｐゴシック" charset="0"/>
        </a:defRPr>
      </a:lvl1pPr>
      <a:lvl2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6pPr>
      <a:lvl7pPr marL="9144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7pPr>
      <a:lvl8pPr marL="13716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8pPr>
      <a:lvl9pPr marL="1828800" algn="l" defTabSz="814388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708CA1"/>
          </a:solidFill>
          <a:latin typeface="Arial" charset="0"/>
        </a:defRPr>
      </a:lvl9pPr>
    </p:titleStyle>
    <p:bodyStyle>
      <a:lvl1pPr marL="236538" indent="-236538" algn="l" defTabSz="814388" rtl="0" eaLnBrk="1" fontAlgn="base" hangingPunct="1">
        <a:lnSpc>
          <a:spcPct val="95000"/>
        </a:lnSpc>
        <a:spcBef>
          <a:spcPct val="50000"/>
        </a:spcBef>
        <a:spcAft>
          <a:spcPct val="0"/>
        </a:spcAft>
        <a:buClr>
          <a:srgbClr val="708CA1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74675" indent="-117475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914400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254125" indent="117475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1604963" indent="223838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0621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6pPr>
      <a:lvl7pPr marL="25193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7pPr>
      <a:lvl8pPr marL="29765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8pPr>
      <a:lvl9pPr marL="3433763" algn="l" defTabSz="814388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rgbClr val="708CA1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2/27/2019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charset="0"/>
              </a:rPr>
              <a:t/>
            </a:r>
            <a:br>
              <a:rPr lang="en-US" sz="2400" dirty="0">
                <a:latin typeface="Arial" charset="0"/>
              </a:rPr>
            </a:br>
            <a:r>
              <a:rPr lang="ru-RU" sz="2400" dirty="0">
                <a:latin typeface="Arial" charset="0"/>
              </a:rPr>
              <a:t>Лекция 11</a:t>
            </a:r>
            <a:r>
              <a:rPr lang="en-US" sz="2400" dirty="0">
                <a:latin typeface="Arial" charset="0"/>
              </a:rPr>
              <a:t>: </a:t>
            </a:r>
            <a:r>
              <a:rPr lang="ru-RU" sz="2400" b="0" dirty="0">
                <a:effectLst/>
              </a:rPr>
              <a:t>Жан-</a:t>
            </a:r>
            <a:r>
              <a:rPr lang="ru-RU" sz="2400" b="0" dirty="0" err="1">
                <a:effectLst/>
              </a:rPr>
              <a:t>жақты</a:t>
            </a:r>
            <a:r>
              <a:rPr lang="ru-RU" sz="2400" b="0" dirty="0">
                <a:effectLst/>
              </a:rPr>
              <a:t> </a:t>
            </a:r>
            <a:r>
              <a:rPr lang="ru-RU" sz="2400" b="0" dirty="0" err="1">
                <a:effectLst/>
              </a:rPr>
              <a:t>Интернетке</a:t>
            </a:r>
            <a:r>
              <a:rPr lang="ru-RU" sz="2400" b="0" dirty="0">
                <a:effectLst/>
              </a:rPr>
              <a:t> </a:t>
            </a:r>
            <a:r>
              <a:rPr lang="ru-RU" sz="2400" b="0" dirty="0" err="1">
                <a:effectLst/>
              </a:rPr>
              <a:t>өту</a:t>
            </a:r>
            <a:endParaRPr lang="en-US" sz="2400" dirty="0">
              <a:solidFill>
                <a:srgbClr val="00B0F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264652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131" y="1991224"/>
            <a:ext cx="3292869" cy="304160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/>
          </a:bodyPr>
          <a:lstStyle/>
          <a:p>
            <a:r>
              <a:rPr lang="ru-RU" sz="2000" dirty="0" err="1"/>
              <a:t>Меншікті</a:t>
            </a:r>
            <a:r>
              <a:rPr lang="ru-RU" sz="2000" dirty="0"/>
              <a:t> </a:t>
            </a:r>
            <a:r>
              <a:rPr lang="ru-RU" sz="2000" dirty="0" err="1"/>
              <a:t>экожүйелер</a:t>
            </a:r>
            <a:r>
              <a:rPr lang="ru-RU" sz="2000" dirty="0"/>
              <a:t> = </a:t>
            </a:r>
            <a:r>
              <a:rPr lang="ru-RU" sz="2000" dirty="0" err="1"/>
              <a:t>меншікті</a:t>
            </a:r>
            <a:r>
              <a:rPr lang="ru-RU" sz="2000" dirty="0"/>
              <a:t> </a:t>
            </a:r>
            <a:r>
              <a:rPr lang="ru-RU" sz="2000" dirty="0" err="1"/>
              <a:t>хаттамалар</a:t>
            </a:r>
            <a:r>
              <a:rPr lang="ru-RU" sz="2000" dirty="0"/>
              <a:t> </a:t>
            </a:r>
            <a:r>
              <a:rPr lang="ru-RU" sz="2000" dirty="0" err="1"/>
              <a:t>өз</a:t>
            </a:r>
            <a:r>
              <a:rPr lang="ru-RU" sz="2000" dirty="0"/>
              <a:t> </a:t>
            </a:r>
            <a:r>
              <a:rPr lang="ru-RU" sz="2000" dirty="0" err="1"/>
              <a:t>желілерін</a:t>
            </a:r>
            <a:r>
              <a:rPr lang="ru-RU" sz="2000" dirty="0"/>
              <a:t> </a:t>
            </a:r>
            <a:r>
              <a:rPr lang="en-US" sz="2000" dirty="0"/>
              <a:t>IP </a:t>
            </a:r>
            <a:r>
              <a:rPr lang="ru-RU" sz="2000" dirty="0" err="1"/>
              <a:t>желісінде</a:t>
            </a:r>
            <a:r>
              <a:rPr lang="ru-RU" sz="2000" dirty="0"/>
              <a:t> </a:t>
            </a:r>
            <a:r>
              <a:rPr lang="ru-RU" sz="2000" dirty="0" err="1"/>
              <a:t>түрлендіру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хаттамалар</a:t>
            </a:r>
            <a:r>
              <a:rPr lang="ru-RU" sz="2000" dirty="0"/>
              <a:t> </a:t>
            </a:r>
            <a:r>
              <a:rPr lang="ru-RU" sz="2000" dirty="0" err="1"/>
              <a:t>аудармашы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байланысуы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Жедел</a:t>
            </a:r>
            <a:r>
              <a:rPr lang="ru-RU" sz="2000" dirty="0"/>
              <a:t> </a:t>
            </a:r>
            <a:r>
              <a:rPr lang="ru-RU" sz="2000" dirty="0" err="1"/>
              <a:t>технологиялық</a:t>
            </a:r>
            <a:r>
              <a:rPr lang="ru-RU" sz="2000" dirty="0"/>
              <a:t> </a:t>
            </a:r>
            <a:r>
              <a:rPr lang="ru-RU" sz="2000" dirty="0" err="1"/>
              <a:t>өсу</a:t>
            </a:r>
            <a:r>
              <a:rPr lang="ru-RU" sz="2000" dirty="0"/>
              <a:t> </a:t>
            </a:r>
            <a:r>
              <a:rPr lang="en-US" sz="2000" dirty="0"/>
              <a:t>IoE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релеванттық</a:t>
            </a:r>
            <a:r>
              <a:rPr lang="ru-RU" sz="2000" dirty="0"/>
              <a:t> </a:t>
            </a:r>
            <a:r>
              <a:rPr lang="ru-RU" sz="2000" dirty="0" err="1"/>
              <a:t>рөлі</a:t>
            </a:r>
            <a:r>
              <a:rPr lang="ru-RU" sz="2000" dirty="0"/>
              <a:t> Мур </a:t>
            </a:r>
            <a:r>
              <a:rPr lang="ru-RU" sz="2000" dirty="0" err="1"/>
              <a:t>және</a:t>
            </a:r>
            <a:r>
              <a:rPr lang="ru-RU" sz="2000" dirty="0"/>
              <a:t> Меткалф </a:t>
            </a:r>
            <a:r>
              <a:rPr lang="ru-RU" sz="2000" dirty="0" err="1"/>
              <a:t>заңдары</a:t>
            </a:r>
            <a:r>
              <a:rPr lang="ru-RU" sz="2000" dirty="0"/>
              <a:t> </a:t>
            </a:r>
            <a:r>
              <a:rPr lang="ru-RU" sz="2000" dirty="0" err="1"/>
              <a:t>болжауға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: </a:t>
            </a:r>
            <a:r>
              <a:rPr lang="ru-RU" sz="2000" dirty="0" err="1"/>
              <a:t>Есептеу</a:t>
            </a:r>
            <a:r>
              <a:rPr lang="ru-RU" sz="2000" dirty="0"/>
              <a:t> </a:t>
            </a:r>
            <a:r>
              <a:rPr lang="ru-RU" sz="2000" dirty="0" err="1"/>
              <a:t>өкілеттілігі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технологиялардың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Бәсекелестердің</a:t>
            </a:r>
            <a:r>
              <a:rPr lang="ru-RU" sz="2000" dirty="0"/>
              <a:t> </a:t>
            </a:r>
            <a:r>
              <a:rPr lang="ru-RU" sz="2000" dirty="0" err="1"/>
              <a:t>жетістіктері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мәселелері</a:t>
            </a:r>
            <a:r>
              <a:rPr lang="ru-RU" sz="2000" dirty="0"/>
              <a:t> </a:t>
            </a:r>
            <a:r>
              <a:rPr lang="ru-RU" sz="2000" dirty="0" err="1"/>
              <a:t>Өткізу</a:t>
            </a:r>
            <a:r>
              <a:rPr lang="ru-RU" sz="2000" dirty="0"/>
              <a:t> </a:t>
            </a:r>
            <a:r>
              <a:rPr lang="ru-RU" sz="2000" dirty="0" err="1"/>
              <a:t>қабілеті</a:t>
            </a:r>
            <a:r>
              <a:rPr lang="ru-RU" sz="2000" dirty="0"/>
              <a:t> </a:t>
            </a:r>
            <a:r>
              <a:rPr lang="ru-RU" sz="2000" dirty="0" err="1"/>
              <a:t>Пайдаланушы</a:t>
            </a:r>
            <a:r>
              <a:rPr lang="ru-RU" sz="2000" dirty="0"/>
              <a:t> </a:t>
            </a:r>
            <a:r>
              <a:rPr lang="ru-RU" sz="2000" dirty="0" err="1"/>
              <a:t>деректерінің</a:t>
            </a:r>
            <a:r>
              <a:rPr lang="ru-RU" sz="2000" dirty="0"/>
              <a:t> </a:t>
            </a:r>
            <a:r>
              <a:rPr lang="ru-RU" sz="2000" dirty="0" err="1"/>
              <a:t>құпиялылығы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басқару</a:t>
            </a:r>
            <a:r>
              <a:rPr lang="ru-RU" sz="2000" dirty="0"/>
              <a:t> </a:t>
            </a:r>
            <a:r>
              <a:rPr lang="ru-RU" sz="2000" dirty="0" err="1"/>
              <a:t>Тиісті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таңдау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Көп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 </a:t>
            </a:r>
            <a:r>
              <a:rPr lang="ru-RU" sz="2000" dirty="0" err="1"/>
              <a:t>заттар</a:t>
            </a:r>
            <a:r>
              <a:rPr lang="ru-RU" sz="2000" dirty="0"/>
              <a:t> = </a:t>
            </a:r>
            <a:r>
              <a:rPr lang="ru-RU" sz="2000" dirty="0" err="1"/>
              <a:t>өткізу</a:t>
            </a:r>
            <a:r>
              <a:rPr lang="ru-RU" sz="2000" dirty="0"/>
              <a:t> </a:t>
            </a:r>
            <a:r>
              <a:rPr lang="ru-RU" sz="2000" dirty="0" err="1"/>
              <a:t>қабілетіне</a:t>
            </a:r>
            <a:r>
              <a:rPr lang="ru-RU" sz="2000" dirty="0"/>
              <a:t> </a:t>
            </a:r>
            <a:r>
              <a:rPr lang="ru-RU" sz="2000" dirty="0" err="1"/>
              <a:t>қойылатын</a:t>
            </a:r>
            <a:r>
              <a:rPr lang="ru-RU" sz="2000" dirty="0"/>
              <a:t> </a:t>
            </a:r>
            <a:r>
              <a:rPr lang="ru-RU" sz="2000" dirty="0" err="1"/>
              <a:t>талаптар</a:t>
            </a:r>
            <a:r>
              <a:rPr lang="ru-RU" sz="2000" dirty="0"/>
              <a:t> </a:t>
            </a:r>
            <a:r>
              <a:rPr lang="en-US" sz="2000" dirty="0"/>
              <a:t>Cloud vs Fog Computing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қайда</a:t>
            </a:r>
            <a:r>
              <a:rPr lang="ru-RU" sz="2000" dirty="0"/>
              <a:t> </a:t>
            </a:r>
            <a:r>
              <a:rPr lang="ru-RU" sz="2000" dirty="0" err="1"/>
              <a:t>өңделуі</a:t>
            </a:r>
            <a:r>
              <a:rPr lang="ru-RU" sz="2000" dirty="0"/>
              <a:t> </a:t>
            </a:r>
            <a:r>
              <a:rPr lang="ru-RU" sz="2000" dirty="0" err="1"/>
              <a:t>тиіс</a:t>
            </a:r>
            <a:r>
              <a:rPr lang="ru-RU" sz="2000" dirty="0"/>
              <a:t>? - </a:t>
            </a:r>
            <a:r>
              <a:rPr lang="ru-RU" sz="2000" dirty="0" err="1"/>
              <a:t>басқа</a:t>
            </a:r>
            <a:r>
              <a:rPr lang="ru-RU" sz="2000" dirty="0"/>
              <a:t> (</a:t>
            </a:r>
            <a:r>
              <a:rPr lang="ru-RU" sz="2000" dirty="0" err="1"/>
              <a:t>бұлтты</a:t>
            </a:r>
            <a:r>
              <a:rPr lang="ru-RU" sz="2000" dirty="0"/>
              <a:t> </a:t>
            </a:r>
            <a:r>
              <a:rPr lang="ru-RU" sz="2000" dirty="0" err="1"/>
              <a:t>есептеулер</a:t>
            </a:r>
            <a:r>
              <a:rPr lang="ru-RU" sz="2000" dirty="0"/>
              <a:t>)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көзге</a:t>
            </a:r>
            <a:r>
              <a:rPr lang="ru-RU" sz="2000" dirty="0"/>
              <a:t> </a:t>
            </a:r>
            <a:r>
              <a:rPr lang="ru-RU" sz="2000" dirty="0" err="1"/>
              <a:t>жақын</a:t>
            </a:r>
            <a:r>
              <a:rPr lang="ru-RU" sz="2000" dirty="0"/>
              <a:t> (</a:t>
            </a:r>
            <a:r>
              <a:rPr lang="ru-RU" sz="2000" dirty="0" err="1"/>
              <a:t>тұман</a:t>
            </a:r>
            <a:r>
              <a:rPr lang="ru-RU" sz="2000" dirty="0"/>
              <a:t> </a:t>
            </a:r>
            <a:r>
              <a:rPr lang="ru-RU" sz="2000" dirty="0" err="1"/>
              <a:t>есептеулер</a:t>
            </a:r>
            <a:r>
              <a:rPr lang="ru-RU" sz="2000" dirty="0"/>
              <a:t>) </a:t>
            </a:r>
            <a:r>
              <a:rPr lang="ru-RU" sz="2000" dirty="0" err="1"/>
              <a:t>Оқу</a:t>
            </a:r>
            <a:r>
              <a:rPr lang="ru-RU" sz="2000" dirty="0"/>
              <a:t> </a:t>
            </a:r>
            <a:r>
              <a:rPr lang="ru-RU" sz="2000" dirty="0" err="1"/>
              <a:t>қоғамы</a:t>
            </a:r>
            <a:r>
              <a:rPr lang="ru-RU" sz="2000" dirty="0"/>
              <a:t> - </a:t>
            </a:r>
            <a:r>
              <a:rPr lang="ru-RU" sz="2000" dirty="0" err="1"/>
              <a:t>оқыту</a:t>
            </a:r>
            <a:r>
              <a:rPr lang="ru-RU" sz="2000" dirty="0"/>
              <a:t> </a:t>
            </a:r>
            <a:r>
              <a:rPr lang="en-US" sz="2000" dirty="0"/>
              <a:t>IoE </a:t>
            </a:r>
            <a:r>
              <a:rPr lang="ru-RU" sz="2000" dirty="0" err="1"/>
              <a:t>мүмкіндіктерін</a:t>
            </a:r>
            <a:r>
              <a:rPr lang="ru-RU" sz="2000" dirty="0"/>
              <a:t> </a:t>
            </a:r>
            <a:r>
              <a:rPr lang="ru-RU" sz="2000" dirty="0" err="1"/>
              <a:t>пайдалану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endParaRPr lang="en-US" sz="2000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іске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асыру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шешімдерін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енгізу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үшін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шақырулар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760043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365508" y="1539502"/>
            <a:ext cx="8600517" cy="474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ru-RU" sz="2000" dirty="0" err="1"/>
              <a:t>IoE</a:t>
            </a:r>
            <a:r>
              <a:rPr lang="ru-RU" sz="2000" dirty="0"/>
              <a:t> </a:t>
            </a:r>
            <a:r>
              <a:rPr lang="ru-RU" sz="1800" dirty="0" err="1"/>
              <a:t>ұйымда</a:t>
            </a:r>
            <a:r>
              <a:rPr lang="ru-RU" sz="1800" dirty="0"/>
              <a:t> бар </a:t>
            </a:r>
            <a:r>
              <a:rPr lang="en-US" sz="1800" dirty="0" err="1"/>
              <a:t>ut</a:t>
            </a:r>
            <a:r>
              <a:rPr lang="en-US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АТ-</a:t>
            </a:r>
            <a:r>
              <a:rPr lang="ru-RU" sz="1800" dirty="0" err="1"/>
              <a:t>жүйелерінің</a:t>
            </a:r>
            <a:r>
              <a:rPr lang="ru-RU" sz="1800" dirty="0"/>
              <a:t> </a:t>
            </a:r>
            <a:r>
              <a:rPr lang="ru-RU" sz="1800" dirty="0" err="1"/>
              <a:t>конвергенциясын</a:t>
            </a:r>
            <a:r>
              <a:rPr lang="ru-RU" sz="1800" dirty="0"/>
              <a:t> </a:t>
            </a:r>
            <a:r>
              <a:rPr lang="ru-RU" sz="1800" dirty="0" err="1"/>
              <a:t>талап</a:t>
            </a:r>
            <a:r>
              <a:rPr lang="ru-RU" sz="1800" dirty="0"/>
              <a:t> </a:t>
            </a:r>
            <a:r>
              <a:rPr lang="ru-RU" sz="1800" dirty="0" err="1"/>
              <a:t>етеді</a:t>
            </a:r>
            <a:r>
              <a:rPr lang="ru-RU" sz="1800" dirty="0"/>
              <a:t>. </a:t>
            </a:r>
            <a:r>
              <a:rPr lang="en-US" sz="1800" dirty="0"/>
              <a:t>M2M </a:t>
            </a:r>
            <a:r>
              <a:rPr lang="ru-RU" sz="1800" dirty="0" err="1"/>
              <a:t>желілік</a:t>
            </a:r>
            <a:r>
              <a:rPr lang="ru-RU" sz="1800" dirty="0"/>
              <a:t> </a:t>
            </a:r>
            <a:r>
              <a:rPr lang="ru-RU" sz="1800" dirty="0" err="1"/>
              <a:t>құрылғыларға</a:t>
            </a:r>
            <a:r>
              <a:rPr lang="ru-RU" sz="1800" dirty="0"/>
              <a:t> </a:t>
            </a:r>
            <a:r>
              <a:rPr lang="ru-RU" sz="1800" dirty="0" err="1"/>
              <a:t>ақпарат</a:t>
            </a:r>
            <a:r>
              <a:rPr lang="ru-RU" sz="1800" dirty="0"/>
              <a:t> </a:t>
            </a:r>
            <a:r>
              <a:rPr lang="ru-RU" sz="1800" dirty="0" err="1"/>
              <a:t>алмасуға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адамдарға</a:t>
            </a:r>
            <a:r>
              <a:rPr lang="ru-RU" sz="1800" dirty="0"/>
              <a:t> </a:t>
            </a:r>
            <a:r>
              <a:rPr lang="ru-RU" sz="1800" dirty="0" err="1"/>
              <a:t>қолмен</a:t>
            </a:r>
            <a:r>
              <a:rPr lang="ru-RU" sz="1800" dirty="0"/>
              <a:t> </a:t>
            </a:r>
            <a:r>
              <a:rPr lang="ru-RU" sz="1800" dirty="0" err="1"/>
              <a:t>көмек</a:t>
            </a:r>
            <a:r>
              <a:rPr lang="ru-RU" sz="1800" dirty="0"/>
              <a:t> </a:t>
            </a:r>
            <a:r>
              <a:rPr lang="ru-RU" sz="1800" dirty="0" err="1"/>
              <a:t>көрсетусіз</a:t>
            </a:r>
            <a:r>
              <a:rPr lang="ru-RU" sz="1800" dirty="0"/>
              <a:t> </a:t>
            </a:r>
            <a:r>
              <a:rPr lang="ru-RU" sz="1800" dirty="0" err="1"/>
              <a:t>әрекеттерді</a:t>
            </a:r>
            <a:r>
              <a:rPr lang="ru-RU" sz="1800" dirty="0"/>
              <a:t> </a:t>
            </a:r>
            <a:r>
              <a:rPr lang="ru-RU" sz="1800" dirty="0" err="1"/>
              <a:t>орындауға</a:t>
            </a:r>
            <a:r>
              <a:rPr lang="ru-RU" sz="1800" dirty="0"/>
              <a:t> </a:t>
            </a:r>
            <a:r>
              <a:rPr lang="ru-RU" sz="1800" dirty="0" err="1"/>
              <a:t>мүмкіндік</a:t>
            </a:r>
            <a:r>
              <a:rPr lang="ru-RU" sz="1800" dirty="0"/>
              <a:t> </a:t>
            </a:r>
            <a:r>
              <a:rPr lang="ru-RU" sz="1800" dirty="0" err="1"/>
              <a:t>беретін</a:t>
            </a:r>
            <a:r>
              <a:rPr lang="ru-RU" sz="1800" dirty="0"/>
              <a:t> </a:t>
            </a:r>
            <a:r>
              <a:rPr lang="ru-RU" sz="1800" dirty="0" err="1"/>
              <a:t>кез</a:t>
            </a:r>
            <a:r>
              <a:rPr lang="ru-RU" sz="1800" dirty="0"/>
              <a:t> </a:t>
            </a:r>
            <a:r>
              <a:rPr lang="ru-RU" sz="1800" dirty="0" err="1"/>
              <a:t>келген</a:t>
            </a:r>
            <a:r>
              <a:rPr lang="ru-RU" sz="1800" dirty="0"/>
              <a:t> </a:t>
            </a:r>
            <a:r>
              <a:rPr lang="ru-RU" sz="1800" dirty="0" err="1"/>
              <a:t>технологияға</a:t>
            </a:r>
            <a:r>
              <a:rPr lang="ru-RU" sz="1800" dirty="0"/>
              <a:t> </a:t>
            </a:r>
            <a:r>
              <a:rPr lang="ru-RU" sz="1800" dirty="0" err="1"/>
              <a:t>жатады</a:t>
            </a:r>
            <a:r>
              <a:rPr lang="ru-RU" sz="1800" dirty="0"/>
              <a:t>. </a:t>
            </a:r>
            <a:r>
              <a:rPr lang="en-US" sz="1800" dirty="0"/>
              <a:t>M2P </a:t>
            </a:r>
            <a:r>
              <a:rPr lang="ru-RU" sz="1800" dirty="0" err="1"/>
              <a:t>қосылыстарында</a:t>
            </a:r>
            <a:r>
              <a:rPr lang="ru-RU" sz="1800" dirty="0"/>
              <a:t> </a:t>
            </a:r>
            <a:r>
              <a:rPr lang="ru-RU" sz="1800" dirty="0" err="1"/>
              <a:t>техникалық</a:t>
            </a:r>
            <a:r>
              <a:rPr lang="ru-RU" sz="1800" dirty="0"/>
              <a:t> </a:t>
            </a:r>
            <a:r>
              <a:rPr lang="ru-RU" sz="1800" dirty="0" err="1"/>
              <a:t>жүйелер</a:t>
            </a:r>
            <a:r>
              <a:rPr lang="ru-RU" sz="1800" dirty="0"/>
              <a:t> </a:t>
            </a:r>
            <a:r>
              <a:rPr lang="ru-RU" sz="1800" dirty="0" err="1"/>
              <a:t>ақпаратты</a:t>
            </a:r>
            <a:r>
              <a:rPr lang="ru-RU" sz="1800" dirty="0"/>
              <a:t> беру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алу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жеке</a:t>
            </a:r>
            <a:r>
              <a:rPr lang="ru-RU" sz="1800" dirty="0"/>
              <a:t> </a:t>
            </a:r>
            <a:r>
              <a:rPr lang="ru-RU" sz="1800" dirty="0" err="1"/>
              <a:t>тұлғалармен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ұйымдармен</a:t>
            </a:r>
            <a:r>
              <a:rPr lang="ru-RU" sz="1800" dirty="0"/>
              <a:t> </a:t>
            </a:r>
            <a:r>
              <a:rPr lang="ru-RU" sz="1800" dirty="0" err="1"/>
              <a:t>өзара</a:t>
            </a:r>
            <a:r>
              <a:rPr lang="ru-RU" sz="1800" dirty="0"/>
              <a:t> </a:t>
            </a:r>
            <a:r>
              <a:rPr lang="ru-RU" sz="1800" dirty="0" err="1"/>
              <a:t>іс-қимыл</a:t>
            </a:r>
            <a:r>
              <a:rPr lang="ru-RU" sz="1800" dirty="0"/>
              <a:t> </a:t>
            </a:r>
            <a:r>
              <a:rPr lang="ru-RU" sz="1800" dirty="0" err="1"/>
              <a:t>жасайды</a:t>
            </a:r>
            <a:r>
              <a:rPr lang="ru-RU" sz="1800" dirty="0"/>
              <a:t>. </a:t>
            </a:r>
            <a:r>
              <a:rPr lang="en-US" sz="1800" dirty="0"/>
              <a:t>P2P </a:t>
            </a:r>
            <a:r>
              <a:rPr lang="ru-RU" sz="1800" dirty="0" err="1"/>
              <a:t>қосылымдары-адамдар</a:t>
            </a:r>
            <a:r>
              <a:rPr lang="ru-RU" sz="1800" dirty="0"/>
              <a:t> </a:t>
            </a:r>
            <a:r>
              <a:rPr lang="ru-RU" sz="1800" dirty="0" err="1"/>
              <a:t>арасындағы</a:t>
            </a:r>
            <a:r>
              <a:rPr lang="ru-RU" sz="1800" dirty="0"/>
              <a:t> </a:t>
            </a:r>
            <a:r>
              <a:rPr lang="ru-RU" sz="1800" dirty="0" err="1"/>
              <a:t>кедергісіз</a:t>
            </a:r>
            <a:r>
              <a:rPr lang="ru-RU" sz="1800" dirty="0"/>
              <a:t> </a:t>
            </a:r>
            <a:r>
              <a:rPr lang="ru-RU" sz="1800" dirty="0" err="1"/>
              <a:t>байланыс</a:t>
            </a:r>
            <a:r>
              <a:rPr lang="ru-RU" sz="1800" dirty="0"/>
              <a:t> пен </a:t>
            </a:r>
            <a:r>
              <a:rPr lang="ru-RU" sz="1800" dirty="0" err="1"/>
              <a:t>өзара</a:t>
            </a:r>
            <a:r>
              <a:rPr lang="ru-RU" sz="1800" dirty="0"/>
              <a:t> </a:t>
            </a:r>
            <a:r>
              <a:rPr lang="ru-RU" sz="1800" dirty="0" err="1"/>
              <a:t>іс-қимылды</a:t>
            </a:r>
            <a:r>
              <a:rPr lang="ru-RU" sz="1800" dirty="0"/>
              <a:t> </a:t>
            </a:r>
            <a:r>
              <a:rPr lang="ru-RU" sz="1800" dirty="0" err="1"/>
              <a:t>қамтамасыз</a:t>
            </a:r>
            <a:r>
              <a:rPr lang="ru-RU" sz="1800" dirty="0"/>
              <a:t> </a:t>
            </a:r>
            <a:r>
              <a:rPr lang="ru-RU" sz="1800" dirty="0" err="1"/>
              <a:t>ету</a:t>
            </a:r>
            <a:r>
              <a:rPr lang="ru-RU" sz="1800" dirty="0"/>
              <a:t> </a:t>
            </a:r>
            <a:r>
              <a:rPr lang="ru-RU" sz="1800" dirty="0" err="1"/>
              <a:t>үшін</a:t>
            </a:r>
            <a:r>
              <a:rPr lang="ru-RU" sz="1800" dirty="0"/>
              <a:t> </a:t>
            </a:r>
            <a:r>
              <a:rPr lang="ru-RU" sz="1800" dirty="0" err="1"/>
              <a:t>қолданыстағы</a:t>
            </a:r>
            <a:r>
              <a:rPr lang="ru-RU" sz="1800" dirty="0"/>
              <a:t> </a:t>
            </a:r>
            <a:r>
              <a:rPr lang="ru-RU" sz="1800" dirty="0" err="1"/>
              <a:t>желі</a:t>
            </a:r>
            <a:r>
              <a:rPr lang="ru-RU" sz="1800" dirty="0"/>
              <a:t> </a:t>
            </a:r>
            <a:r>
              <a:rPr lang="ru-RU" sz="1800" dirty="0" err="1"/>
              <a:t>инфрақұрылымын</a:t>
            </a:r>
            <a:r>
              <a:rPr lang="ru-RU" sz="1800" dirty="0"/>
              <a:t>, </a:t>
            </a:r>
            <a:r>
              <a:rPr lang="ru-RU" sz="1800" dirty="0" err="1"/>
              <a:t>құрылғылар</a:t>
            </a:r>
            <a:r>
              <a:rPr lang="ru-RU" sz="1800" dirty="0"/>
              <a:t> мен </a:t>
            </a:r>
            <a:r>
              <a:rPr lang="ru-RU" sz="1800" dirty="0" err="1"/>
              <a:t>қосымшаларды</a:t>
            </a:r>
            <a:r>
              <a:rPr lang="ru-RU" sz="1800" dirty="0"/>
              <a:t> </a:t>
            </a:r>
            <a:r>
              <a:rPr lang="ru-RU" sz="1800" dirty="0" err="1"/>
              <a:t>пайдаланатын</a:t>
            </a:r>
            <a:r>
              <a:rPr lang="ru-RU" sz="1800" dirty="0"/>
              <a:t> </a:t>
            </a:r>
            <a:r>
              <a:rPr lang="ru-RU" sz="1800" dirty="0" err="1"/>
              <a:t>бірлескен</a:t>
            </a:r>
            <a:r>
              <a:rPr lang="ru-RU" sz="1800" dirty="0"/>
              <a:t> </a:t>
            </a:r>
            <a:r>
              <a:rPr lang="ru-RU" sz="1800" dirty="0" err="1"/>
              <a:t>шешімдер</a:t>
            </a:r>
            <a:r>
              <a:rPr lang="ru-RU" sz="1800" dirty="0"/>
              <a:t>. Осы </a:t>
            </a:r>
            <a:r>
              <a:rPr lang="ru-RU" sz="1800" dirty="0" err="1"/>
              <a:t>қосылыстардың</a:t>
            </a:r>
            <a:r>
              <a:rPr lang="ru-RU" sz="1800" dirty="0"/>
              <a:t> </a:t>
            </a:r>
            <a:r>
              <a:rPr lang="ru-RU" sz="1800" dirty="0" err="1"/>
              <a:t>әрбір</a:t>
            </a:r>
            <a:r>
              <a:rPr lang="ru-RU" sz="1800" dirty="0"/>
              <a:t> </a:t>
            </a:r>
            <a:r>
              <a:rPr lang="ru-RU" sz="1800" dirty="0" err="1"/>
              <a:t>түрі</a:t>
            </a:r>
            <a:r>
              <a:rPr lang="ru-RU" sz="1800" dirty="0"/>
              <a:t> </a:t>
            </a:r>
            <a:r>
              <a:rPr lang="ru-RU" sz="1800" dirty="0" err="1"/>
              <a:t>транзакциялық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. </a:t>
            </a:r>
            <a:r>
              <a:rPr lang="en-US" sz="1800" dirty="0"/>
              <a:t>IoE </a:t>
            </a:r>
            <a:r>
              <a:rPr lang="ru-RU" sz="1800" dirty="0" err="1"/>
              <a:t>шешімін</a:t>
            </a:r>
            <a:r>
              <a:rPr lang="ru-RU" sz="1800" dirty="0"/>
              <a:t> </a:t>
            </a:r>
            <a:r>
              <a:rPr lang="ru-RU" sz="1800" dirty="0" err="1"/>
              <a:t>енгізу</a:t>
            </a:r>
            <a:r>
              <a:rPr lang="ru-RU" sz="1800" dirty="0"/>
              <a:t> </a:t>
            </a:r>
            <a:r>
              <a:rPr lang="ru-RU" sz="1800" dirty="0" err="1"/>
              <a:t>қадамдары</a:t>
            </a:r>
            <a:r>
              <a:rPr lang="ru-RU" sz="1800" dirty="0"/>
              <a:t> </a:t>
            </a:r>
            <a:r>
              <a:rPr lang="ru-RU" sz="1800" dirty="0" err="1"/>
              <a:t>ағымдағы</a:t>
            </a:r>
            <a:r>
              <a:rPr lang="ru-RU" sz="1800" dirty="0"/>
              <a:t> </a:t>
            </a:r>
            <a:r>
              <a:rPr lang="ru-RU" sz="1800" dirty="0" err="1"/>
              <a:t>процестер</a:t>
            </a:r>
            <a:r>
              <a:rPr lang="ru-RU" sz="1800" dirty="0"/>
              <a:t> мен </a:t>
            </a:r>
            <a:r>
              <a:rPr lang="ru-RU" sz="1800" dirty="0" err="1"/>
              <a:t>рәсімдерді</a:t>
            </a:r>
            <a:r>
              <a:rPr lang="ru-RU" sz="1800" dirty="0"/>
              <a:t> </a:t>
            </a:r>
            <a:r>
              <a:rPr lang="ru-RU" sz="1800" dirty="0" err="1"/>
              <a:t>түсіну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АТ-</a:t>
            </a:r>
            <a:r>
              <a:rPr lang="ru-RU" sz="1800" dirty="0" err="1"/>
              <a:t>желісінің</a:t>
            </a:r>
            <a:r>
              <a:rPr lang="ru-RU" sz="1800" dirty="0"/>
              <a:t> </a:t>
            </a:r>
            <a:r>
              <a:rPr lang="ru-RU" sz="1800" dirty="0" err="1"/>
              <a:t>қолданыстағы</a:t>
            </a:r>
            <a:r>
              <a:rPr lang="ru-RU" sz="1800" dirty="0"/>
              <a:t> </a:t>
            </a:r>
            <a:r>
              <a:rPr lang="ru-RU" sz="1800" dirty="0" err="1"/>
              <a:t>инфрақұрылымын</a:t>
            </a:r>
            <a:r>
              <a:rPr lang="ru-RU" sz="1800" dirty="0"/>
              <a:t>, </a:t>
            </a:r>
            <a:r>
              <a:rPr lang="ru-RU" sz="1800" dirty="0" err="1"/>
              <a:t>Желілік</a:t>
            </a:r>
            <a:r>
              <a:rPr lang="ru-RU" sz="1800" dirty="0"/>
              <a:t> </a:t>
            </a:r>
            <a:r>
              <a:rPr lang="ru-RU" sz="1800" dirty="0" err="1"/>
              <a:t>операциялар</a:t>
            </a:r>
            <a:r>
              <a:rPr lang="ru-RU" sz="1800" dirty="0"/>
              <a:t> мен </a:t>
            </a:r>
            <a:r>
              <a:rPr lang="ru-RU" sz="1800" dirty="0" err="1"/>
              <a:t>желілік</a:t>
            </a:r>
            <a:r>
              <a:rPr lang="ru-RU" sz="1800" dirty="0"/>
              <a:t> </a:t>
            </a:r>
            <a:r>
              <a:rPr lang="ru-RU" sz="1800" dirty="0" err="1"/>
              <a:t>басқару</a:t>
            </a:r>
            <a:r>
              <a:rPr lang="ru-RU" sz="1800" dirty="0"/>
              <a:t> </a:t>
            </a:r>
            <a:r>
              <a:rPr lang="ru-RU" sz="1800" dirty="0" err="1"/>
              <a:t>құралдарын</a:t>
            </a:r>
            <a:r>
              <a:rPr lang="ru-RU" sz="1800" dirty="0"/>
              <a:t> </a:t>
            </a:r>
            <a:r>
              <a:rPr lang="ru-RU" sz="1800" dirty="0" err="1"/>
              <a:t>қарастыру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dirty="0"/>
              <a:t>.</a:t>
            </a:r>
            <a:endParaRPr lang="ru-RU" sz="2000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800" dirty="0" err="1">
                <a:latin typeface="Arial" charset="0"/>
              </a:rPr>
              <a:t>Түйіндеме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760924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IoE </a:t>
            </a:r>
            <a:r>
              <a:rPr lang="ru-RU" dirty="0" err="1"/>
              <a:t>Қосылымдары</a:t>
            </a:r>
            <a:r>
              <a:rPr lang="ru-RU" dirty="0"/>
              <a:t> Осы </a:t>
            </a:r>
            <a:r>
              <a:rPr lang="en-US" dirty="0"/>
              <a:t>IOE </a:t>
            </a:r>
            <a:r>
              <a:rPr lang="ru-RU" dirty="0" err="1"/>
              <a:t>шешімдерінің</a:t>
            </a:r>
            <a:r>
              <a:rPr lang="ru-RU" dirty="0"/>
              <a:t> </a:t>
            </a:r>
            <a:r>
              <a:rPr lang="ru-RU" dirty="0" err="1"/>
              <a:t>сипаттамасын</a:t>
            </a:r>
            <a:r>
              <a:rPr lang="ru-RU" dirty="0"/>
              <a:t> </a:t>
            </a:r>
            <a:r>
              <a:rPr lang="ru-RU" dirty="0" err="1"/>
              <a:t>түсіндіріңіз</a:t>
            </a:r>
            <a:r>
              <a:rPr lang="ru-RU" dirty="0"/>
              <a:t>. </a:t>
            </a:r>
          </a:p>
          <a:p>
            <a:r>
              <a:rPr lang="ru-RU" dirty="0"/>
              <a:t>2 </a:t>
            </a:r>
            <a:r>
              <a:rPr lang="en-US" dirty="0"/>
              <a:t>IoE </a:t>
            </a:r>
            <a:r>
              <a:rPr lang="ru-RU" dirty="0" err="1"/>
              <a:t>шешімін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мүмкіндіктерді</a:t>
            </a:r>
            <a:r>
              <a:rPr lang="ru-RU" dirty="0"/>
              <a:t>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үшін</a:t>
            </a:r>
            <a:endParaRPr lang="ru-RU" dirty="0"/>
          </a:p>
          <a:p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шешімін</a:t>
            </a:r>
            <a:r>
              <a:rPr lang="ru-RU" dirty="0"/>
              <a:t> </a:t>
            </a:r>
            <a:r>
              <a:rPr lang="ru-RU" dirty="0" err="1"/>
              <a:t>түсіндіріңіз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/>
              <a:t>Мақсаты: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1089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1150" y="2263775"/>
            <a:ext cx="4980378" cy="1481138"/>
          </a:xfrm>
        </p:spPr>
        <p:txBody>
          <a:bodyPr>
            <a:normAutofit/>
          </a:bodyPr>
          <a:lstStyle/>
          <a:p>
            <a:r>
              <a:rPr lang="en-US" sz="3200" b="0" dirty="0">
                <a:effectLst/>
              </a:rPr>
              <a:t>1 IoE </a:t>
            </a:r>
            <a:r>
              <a:rPr lang="ru-RU" sz="3200" b="0" dirty="0" err="1">
                <a:effectLst/>
              </a:rPr>
              <a:t>Қосылымдары</a:t>
            </a:r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22121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1" y="1387366"/>
            <a:ext cx="5830502" cy="5203934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технологиялары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алмасуды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ат</a:t>
            </a:r>
            <a:r>
              <a:rPr lang="ru-RU" dirty="0"/>
              <a:t> -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инфрақұрылым</a:t>
            </a:r>
            <a:r>
              <a:rPr lang="ru-RU" dirty="0"/>
              <a:t>, телекоммуникация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қосымшалар</a:t>
            </a:r>
            <a:r>
              <a:rPr lang="ru-RU" dirty="0"/>
              <a:t>. УТ-</a:t>
            </a:r>
            <a:r>
              <a:rPr lang="ru-RU" dirty="0" err="1"/>
              <a:t>машиналар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мен </a:t>
            </a:r>
            <a:r>
              <a:rPr lang="ru-RU" dirty="0" err="1"/>
              <a:t>автоматтандырудың</a:t>
            </a:r>
            <a:r>
              <a:rPr lang="ru-RU" dirty="0"/>
              <a:t> </a:t>
            </a:r>
            <a:r>
              <a:rPr lang="ru-RU" dirty="0" err="1"/>
              <a:t>индустриялық</a:t>
            </a:r>
            <a:r>
              <a:rPr lang="ru-RU" dirty="0"/>
              <a:t> </a:t>
            </a:r>
            <a:r>
              <a:rPr lang="ru-RU" dirty="0" err="1"/>
              <a:t>инфрақұрылымы</a:t>
            </a:r>
            <a:r>
              <a:rPr lang="ru-RU" dirty="0"/>
              <a:t>. АТ </a:t>
            </a:r>
            <a:r>
              <a:rPr lang="ru-RU" dirty="0" err="1"/>
              <a:t>және</a:t>
            </a:r>
            <a:r>
              <a:rPr lang="ru-RU" dirty="0"/>
              <a:t> АТ </a:t>
            </a:r>
            <a:r>
              <a:rPr lang="ru-RU" dirty="0" err="1"/>
              <a:t>жақындасуы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Инфрақұрылым</a:t>
            </a:r>
            <a:r>
              <a:rPr lang="ru-RU" dirty="0"/>
              <a:t> (</a:t>
            </a:r>
            <a:r>
              <a:rPr lang="ru-RU" dirty="0" err="1"/>
              <a:t>қарапайымдылық</a:t>
            </a:r>
            <a:r>
              <a:rPr lang="ru-RU" dirty="0"/>
              <a:t>) </a:t>
            </a:r>
            <a:r>
              <a:rPr lang="ru-RU" dirty="0" err="1"/>
              <a:t>Хабардарлық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икемділік</a:t>
            </a:r>
            <a:r>
              <a:rPr lang="ru-RU" dirty="0"/>
              <a:t> (</a:t>
            </a:r>
            <a:r>
              <a:rPr lang="ru-RU" dirty="0" err="1"/>
              <a:t>зияткерлік</a:t>
            </a:r>
            <a:r>
              <a:rPr lang="ru-RU" dirty="0"/>
              <a:t>) </a:t>
            </a:r>
            <a:r>
              <a:rPr lang="ru-RU" dirty="0" err="1"/>
              <a:t>Кешенді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(</a:t>
            </a:r>
            <a:r>
              <a:rPr lang="ru-RU" dirty="0" err="1"/>
              <a:t>қауіпсіздік</a:t>
            </a:r>
            <a:r>
              <a:rPr lang="ru-RU" dirty="0"/>
              <a:t>)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964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0" dirty="0" err="1">
                <a:effectLst/>
              </a:rPr>
              <a:t>Байланыс</a:t>
            </a:r>
            <a:r>
              <a:rPr lang="ru-RU" b="0" dirty="0">
                <a:effectLst/>
              </a:rPr>
              <a:t> интернет </a:t>
            </a:r>
            <a:r>
              <a:rPr lang="ru-RU" b="0" dirty="0" err="1">
                <a:effectLst/>
              </a:rPr>
              <a:t>заттар</a:t>
            </a:r>
            <a:r>
              <a:rPr lang="ru-RU" b="0" dirty="0">
                <a:effectLst/>
              </a:rPr>
              <a:t> Интернет ИТ </a:t>
            </a:r>
            <a:r>
              <a:rPr lang="ru-RU" b="0" dirty="0" err="1">
                <a:effectLst/>
              </a:rPr>
              <a:t>және</a:t>
            </a:r>
            <a:r>
              <a:rPr lang="ru-RU" b="0" dirty="0">
                <a:effectLst/>
              </a:rPr>
              <a:t> УТ </a:t>
            </a:r>
            <a:r>
              <a:rPr lang="ru-RU" b="0" dirty="0" err="1">
                <a:effectLst/>
              </a:rPr>
              <a:t>заттар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43612" y="1989083"/>
            <a:ext cx="2886075" cy="20002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5037" y="4348511"/>
            <a:ext cx="29146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196963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M2M </a:t>
            </a:r>
            <a:r>
              <a:rPr lang="ru-RU" dirty="0" err="1"/>
              <a:t>қосылымы</a:t>
            </a:r>
            <a:r>
              <a:rPr lang="ru-RU" dirty="0"/>
              <a:t> </a:t>
            </a:r>
            <a:r>
              <a:rPr lang="ru-RU" dirty="0" err="1"/>
              <a:t>датчиктер</a:t>
            </a:r>
            <a:r>
              <a:rPr lang="ru-RU" dirty="0"/>
              <a:t>, </a:t>
            </a:r>
            <a:r>
              <a:rPr lang="ru-RU" dirty="0" err="1"/>
              <a:t>атқарушы</a:t>
            </a:r>
            <a:r>
              <a:rPr lang="ru-RU" dirty="0"/>
              <a:t> </a:t>
            </a:r>
            <a:r>
              <a:rPr lang="ru-RU" dirty="0" err="1"/>
              <a:t>тетіктер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контроллерлер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құрылғыны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түсіндіру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ала </a:t>
            </a:r>
            <a:r>
              <a:rPr lang="ru-RU" dirty="0" err="1"/>
              <a:t>анықталған</a:t>
            </a:r>
            <a:r>
              <a:rPr lang="ru-RU" dirty="0"/>
              <a:t> </a:t>
            </a:r>
            <a:r>
              <a:rPr lang="ru-RU" dirty="0" err="1"/>
              <a:t>параметрлерге</a:t>
            </a:r>
            <a:r>
              <a:rPr lang="ru-RU" dirty="0"/>
              <a:t> </a:t>
            </a:r>
            <a:r>
              <a:rPr lang="ru-RU" dirty="0" err="1"/>
              <a:t>негізделу</a:t>
            </a:r>
            <a:r>
              <a:rPr lang="ru-RU" dirty="0"/>
              <a:t>, осы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жіберу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нұсқау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бағдарламалау</a:t>
            </a:r>
            <a:r>
              <a:rPr lang="ru-RU" dirty="0"/>
              <a:t>. </a:t>
            </a:r>
            <a:r>
              <a:rPr lang="en-US" dirty="0"/>
              <a:t>M2P </a:t>
            </a:r>
            <a:r>
              <a:rPr lang="ru-RU" dirty="0" err="1"/>
              <a:t>байланысы</a:t>
            </a:r>
            <a:r>
              <a:rPr lang="ru-RU" dirty="0"/>
              <a:t> </a:t>
            </a:r>
            <a:r>
              <a:rPr lang="ru-RU" dirty="0" err="1"/>
              <a:t>Адамдар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техникалық</a:t>
            </a:r>
            <a:r>
              <a:rPr lang="ru-RU" dirty="0"/>
              <a:t> </a:t>
            </a:r>
            <a:r>
              <a:rPr lang="ru-RU" dirty="0" err="1"/>
              <a:t>жүйелерге</a:t>
            </a:r>
            <a:r>
              <a:rPr lang="ru-RU" dirty="0"/>
              <a:t> </a:t>
            </a:r>
            <a:r>
              <a:rPr lang="ru-RU" dirty="0" err="1"/>
              <a:t>жіберуі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осы </a:t>
            </a:r>
            <a:r>
              <a:rPr lang="ru-RU" dirty="0" err="1"/>
              <a:t>жүйелерден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алуы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en-US" dirty="0"/>
              <a:t>M2M </a:t>
            </a:r>
            <a:r>
              <a:rPr lang="ru-RU" dirty="0" err="1"/>
              <a:t>қосылыстарынан</a:t>
            </a:r>
            <a:r>
              <a:rPr lang="ru-RU" dirty="0"/>
              <a:t> </a:t>
            </a:r>
            <a:r>
              <a:rPr lang="ru-RU" dirty="0" err="1"/>
              <a:t>жиналған</a:t>
            </a:r>
            <a:r>
              <a:rPr lang="ru-RU" dirty="0"/>
              <a:t> интеллект </a:t>
            </a:r>
            <a:r>
              <a:rPr lang="ru-RU" dirty="0" err="1"/>
              <a:t>адамдарға</a:t>
            </a:r>
            <a:r>
              <a:rPr lang="ru-RU" dirty="0"/>
              <a:t> </a:t>
            </a:r>
            <a:r>
              <a:rPr lang="ru-RU" dirty="0" err="1"/>
              <a:t>оңтайлы</a:t>
            </a:r>
            <a:r>
              <a:rPr lang="ru-RU" dirty="0"/>
              <a:t> </a:t>
            </a:r>
            <a:r>
              <a:rPr lang="ru-RU" dirty="0" err="1"/>
              <a:t>шешім</a:t>
            </a:r>
            <a:r>
              <a:rPr lang="ru-RU" dirty="0"/>
              <a:t> </a:t>
            </a:r>
            <a:r>
              <a:rPr lang="ru-RU" dirty="0" err="1"/>
              <a:t>қабылдауға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  <a:r>
              <a:rPr lang="en-US" dirty="0"/>
              <a:t>P2P </a:t>
            </a:r>
            <a:r>
              <a:rPr lang="ru-RU" dirty="0" err="1"/>
              <a:t>қосылымы</a:t>
            </a:r>
            <a:r>
              <a:rPr lang="ru-RU" dirty="0"/>
              <a:t> </a:t>
            </a:r>
            <a:r>
              <a:rPr lang="ru-RU" dirty="0" err="1"/>
              <a:t>Дауыс</a:t>
            </a:r>
            <a:r>
              <a:rPr lang="ru-RU" dirty="0"/>
              <a:t>, </a:t>
            </a:r>
            <a:r>
              <a:rPr lang="ru-RU" dirty="0" err="1"/>
              <a:t>бейне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ынтымақтастық</a:t>
            </a:r>
            <a:r>
              <a:rPr lang="ru-RU" dirty="0"/>
              <a:t> </a:t>
            </a:r>
            <a:r>
              <a:rPr lang="en-US" dirty="0"/>
              <a:t>P2P </a:t>
            </a:r>
            <a:r>
              <a:rPr lang="ru-RU" dirty="0" err="1"/>
              <a:t>заттар</a:t>
            </a:r>
            <a:r>
              <a:rPr lang="ru-RU" dirty="0"/>
              <a:t> </a:t>
            </a:r>
            <a:r>
              <a:rPr lang="ru-RU" dirty="0" err="1"/>
              <a:t>баламаларын</a:t>
            </a:r>
            <a:r>
              <a:rPr lang="ru-RU" dirty="0"/>
              <a:t> </a:t>
            </a:r>
            <a:r>
              <a:rPr lang="ru-RU" dirty="0" err="1"/>
              <a:t>шешудегі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іс-қимыл</a:t>
            </a:r>
            <a:r>
              <a:rPr lang="ru-RU" dirty="0"/>
              <a:t> </a:t>
            </a:r>
            <a:r>
              <a:rPr lang="en-US" dirty="0"/>
              <a:t>M2M, M2P, P2P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</a:t>
            </a:r>
            <a:r>
              <a:rPr lang="ru-RU" dirty="0"/>
              <a:t> </a:t>
            </a:r>
            <a:r>
              <a:rPr lang="ru-RU" dirty="0" err="1"/>
              <a:t>нысаны</a:t>
            </a:r>
            <a:r>
              <a:rPr lang="ru-RU" dirty="0"/>
              <a:t> </a:t>
            </a:r>
            <a:r>
              <a:rPr lang="ru-RU" dirty="0" err="1"/>
              <a:t>Ұйымдар</a:t>
            </a:r>
            <a:r>
              <a:rPr lang="ru-RU" dirty="0"/>
              <a:t> мен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тұлғаларға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пен </a:t>
            </a:r>
            <a:r>
              <a:rPr lang="ru-RU" dirty="0" err="1"/>
              <a:t>жіксіз</a:t>
            </a:r>
            <a:r>
              <a:rPr lang="ru-RU" dirty="0"/>
              <a:t> </a:t>
            </a:r>
            <a:r>
              <a:rPr lang="ru-RU" dirty="0" err="1"/>
              <a:t>автоматтандыруды</a:t>
            </a:r>
            <a:r>
              <a:rPr lang="ru-RU" dirty="0"/>
              <a:t> </a:t>
            </a:r>
            <a:r>
              <a:rPr lang="ru-RU" dirty="0" err="1"/>
              <a:t>ұсынады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68" y="379402"/>
            <a:ext cx="8772157" cy="992974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шешімінде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IOE-M2M, M2P </a:t>
            </a:r>
            <a:r>
              <a:rPr lang="ru-RU" b="0" dirty="0" err="1">
                <a:effectLst/>
              </a:rPr>
              <a:t>және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P2P </a:t>
            </a:r>
            <a:r>
              <a:rPr lang="ru-RU" b="0" dirty="0" err="1">
                <a:effectLst/>
              </a:rPr>
              <a:t>қосылыстарының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байланысы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03953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Қолданыстағы</a:t>
            </a:r>
            <a:r>
              <a:rPr lang="ru-RU" dirty="0"/>
              <a:t> бизнес-</a:t>
            </a:r>
            <a:r>
              <a:rPr lang="ru-RU" dirty="0" err="1"/>
              <a:t>процестерді</a:t>
            </a:r>
            <a:r>
              <a:rPr lang="ru-RU" dirty="0"/>
              <a:t> </a:t>
            </a:r>
            <a:r>
              <a:rPr lang="ru-RU" dirty="0" err="1"/>
              <a:t>түсіну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жеткізушілері</a:t>
            </a:r>
            <a:r>
              <a:rPr lang="ru-RU" dirty="0"/>
              <a:t> мен </a:t>
            </a:r>
            <a:r>
              <a:rPr lang="ru-RU" dirty="0" err="1"/>
              <a:t>клиенттері</a:t>
            </a:r>
            <a:r>
              <a:rPr lang="ru-RU" dirty="0"/>
              <a:t> </a:t>
            </a:r>
            <a:r>
              <a:rPr lang="ru-RU" dirty="0" err="1"/>
              <a:t>кім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клиенттеріне</a:t>
            </a:r>
            <a:r>
              <a:rPr lang="ru-RU" dirty="0"/>
              <a:t> не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Ұсыныс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ұсыну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кесте</a:t>
            </a:r>
            <a:r>
              <a:rPr lang="ru-RU" dirty="0"/>
              <a:t> мен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АТ </a:t>
            </a:r>
            <a:r>
              <a:rPr lang="ru-RU" dirty="0" err="1"/>
              <a:t>және</a:t>
            </a:r>
            <a:r>
              <a:rPr lang="ru-RU" dirty="0"/>
              <a:t> АТ </a:t>
            </a:r>
            <a:r>
              <a:rPr lang="ru-RU" dirty="0" err="1"/>
              <a:t>желілерін</a:t>
            </a:r>
            <a:r>
              <a:rPr lang="ru-RU" dirty="0"/>
              <a:t> </a:t>
            </a:r>
            <a:r>
              <a:rPr lang="ru-RU" dirty="0" err="1"/>
              <a:t>түсіну</a:t>
            </a:r>
            <a:r>
              <a:rPr lang="ru-RU" dirty="0"/>
              <a:t> </a:t>
            </a:r>
            <a:r>
              <a:rPr lang="en-US" dirty="0"/>
              <a:t>IT </a:t>
            </a:r>
            <a:r>
              <a:rPr lang="ru-RU" dirty="0" err="1"/>
              <a:t>желісін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ресурстар</a:t>
            </a:r>
            <a:r>
              <a:rPr lang="ru-RU" dirty="0"/>
              <a:t> мен </a:t>
            </a:r>
            <a:r>
              <a:rPr lang="ru-RU" dirty="0" err="1"/>
              <a:t>қызметтермен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әрекеттесетінін</a:t>
            </a:r>
            <a:r>
              <a:rPr lang="ru-RU" dirty="0"/>
              <a:t> </a:t>
            </a:r>
            <a:r>
              <a:rPr lang="ru-RU" dirty="0" err="1"/>
              <a:t>түсіну</a:t>
            </a:r>
            <a:r>
              <a:rPr lang="ru-RU" dirty="0"/>
              <a:t> </a:t>
            </a:r>
            <a:r>
              <a:rPr lang="ru-RU" dirty="0" err="1"/>
              <a:t>Қолданыстағы</a:t>
            </a:r>
            <a:r>
              <a:rPr lang="ru-RU" dirty="0"/>
              <a:t> </a:t>
            </a:r>
            <a:r>
              <a:rPr lang="ru-RU" dirty="0" err="1"/>
              <a:t>желілік</a:t>
            </a:r>
            <a:r>
              <a:rPr lang="ru-RU" dirty="0"/>
              <a:t> </a:t>
            </a:r>
            <a:r>
              <a:rPr lang="ru-RU" dirty="0" err="1"/>
              <a:t>инфрақұрылымға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жинаңыз</a:t>
            </a:r>
            <a:r>
              <a:rPr lang="ru-RU" dirty="0"/>
              <a:t>. УТ-</a:t>
            </a:r>
            <a:r>
              <a:rPr lang="ru-RU" dirty="0" err="1"/>
              <a:t>жүйелердің</a:t>
            </a:r>
            <a:r>
              <a:rPr lang="ru-RU" dirty="0"/>
              <a:t> </a:t>
            </a: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желілері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істейтінін</a:t>
            </a:r>
            <a:r>
              <a:rPr lang="ru-RU" dirty="0"/>
              <a:t> </a:t>
            </a:r>
            <a:r>
              <a:rPr lang="ru-RU" dirty="0" err="1"/>
              <a:t>түсіну</a:t>
            </a:r>
            <a:r>
              <a:rPr lang="ru-RU" dirty="0"/>
              <a:t>. Бизнес-</a:t>
            </a:r>
            <a:r>
              <a:rPr lang="ru-RU" dirty="0" err="1"/>
              <a:t>мақсаттар</a:t>
            </a:r>
            <a:r>
              <a:rPr lang="ru-RU" dirty="0"/>
              <a:t> мен </a:t>
            </a:r>
            <a:r>
              <a:rPr lang="ru-RU" dirty="0" err="1"/>
              <a:t>мүмкіндіктер</a:t>
            </a:r>
            <a:r>
              <a:rPr lang="ru-RU" dirty="0"/>
              <a:t> </a:t>
            </a:r>
            <a:r>
              <a:rPr lang="ru-RU" dirty="0" err="1"/>
              <a:t>Рентабельділік</a:t>
            </a:r>
            <a:r>
              <a:rPr lang="ru-RU" dirty="0"/>
              <a:t> </a:t>
            </a:r>
            <a:r>
              <a:rPr lang="ru-RU" dirty="0" err="1"/>
              <a:t>Бизнестің</a:t>
            </a:r>
            <a:r>
              <a:rPr lang="ru-RU" dirty="0"/>
              <a:t> </a:t>
            </a:r>
            <a:r>
              <a:rPr lang="ru-RU" dirty="0" err="1"/>
              <a:t>өсуі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нарықтағы</a:t>
            </a:r>
            <a:r>
              <a:rPr lang="ru-RU" dirty="0"/>
              <a:t> </a:t>
            </a:r>
            <a:r>
              <a:rPr lang="ru-RU" dirty="0" err="1"/>
              <a:t>үлесі</a:t>
            </a:r>
            <a:r>
              <a:rPr lang="ru-RU" dirty="0"/>
              <a:t> </a:t>
            </a:r>
            <a:r>
              <a:rPr lang="ru-RU" dirty="0" err="1"/>
              <a:t>Клиенттердің</a:t>
            </a:r>
            <a:r>
              <a:rPr lang="ru-RU" dirty="0"/>
              <a:t> </a:t>
            </a:r>
            <a:r>
              <a:rPr lang="ru-RU" dirty="0" err="1"/>
              <a:t>қанағаттануы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964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іске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асыру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өтуге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дайындық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028206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3329" y="994259"/>
            <a:ext cx="8752915" cy="5203934"/>
          </a:xfrm>
        </p:spPr>
        <p:txBody>
          <a:bodyPr>
            <a:normAutofit/>
          </a:bodyPr>
          <a:lstStyle/>
          <a:p>
            <a:r>
              <a:rPr lang="ru-RU" dirty="0" err="1"/>
              <a:t>Техникалық</a:t>
            </a:r>
            <a:r>
              <a:rPr lang="ru-RU" dirty="0"/>
              <a:t> </a:t>
            </a:r>
            <a:r>
              <a:rPr lang="ru-RU" dirty="0" err="1"/>
              <a:t>талаптар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әлеуетті</a:t>
            </a:r>
            <a:r>
              <a:rPr lang="ru-RU" dirty="0"/>
              <a:t> </a:t>
            </a:r>
            <a:r>
              <a:rPr lang="ru-RU" dirty="0" err="1"/>
              <a:t>шектеулер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203329" y="156059"/>
            <a:ext cx="8950132" cy="838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600" b="0" dirty="0">
                <a:effectLst/>
              </a:rPr>
              <a:t>IoE </a:t>
            </a:r>
            <a:r>
              <a:rPr lang="ru-RU" sz="1600" b="0" dirty="0" err="1">
                <a:effectLst/>
              </a:rPr>
              <a:t>шешімін</a:t>
            </a:r>
            <a:r>
              <a:rPr lang="ru-RU" sz="1600" b="0" dirty="0">
                <a:effectLst/>
              </a:rPr>
              <a:t> </a:t>
            </a:r>
            <a:r>
              <a:rPr lang="ru-RU" sz="1600" b="0" dirty="0" err="1">
                <a:effectLst/>
              </a:rPr>
              <a:t>іске</a:t>
            </a:r>
            <a:r>
              <a:rPr lang="ru-RU" sz="1600" b="0" dirty="0">
                <a:effectLst/>
              </a:rPr>
              <a:t> </a:t>
            </a:r>
            <a:r>
              <a:rPr lang="ru-RU" sz="1600" b="0" dirty="0" err="1">
                <a:effectLst/>
              </a:rPr>
              <a:t>асыру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b="0" dirty="0">
                <a:effectLst/>
              </a:rPr>
              <a:t>IoE-</a:t>
            </a:r>
            <a:r>
              <a:rPr lang="ru-RU" b="0" dirty="0" err="1">
                <a:effectLst/>
              </a:rPr>
              <a:t>ге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өтуге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дайындық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5488"/>
            <a:ext cx="4453128" cy="48225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787" y="2022569"/>
            <a:ext cx="4472774" cy="483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01285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110" y="1387366"/>
            <a:ext cx="8752915" cy="5203934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IoE </a:t>
            </a:r>
            <a:r>
              <a:rPr lang="ru-RU" dirty="0" err="1"/>
              <a:t>архитектуралық</a:t>
            </a:r>
            <a:r>
              <a:rPr lang="ru-RU" dirty="0"/>
              <a:t> </a:t>
            </a:r>
            <a:r>
              <a:rPr lang="ru-RU" dirty="0" err="1"/>
              <a:t>тәсілі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Қолданба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</a:t>
            </a:r>
          </a:p>
          <a:p>
            <a:pPr lvl="1"/>
            <a:r>
              <a:rPr lang="ru-RU" dirty="0"/>
              <a:t>Платформа </a:t>
            </a:r>
            <a:r>
              <a:rPr lang="ru-RU" dirty="0" err="1"/>
              <a:t>қабаты</a:t>
            </a:r>
            <a:endParaRPr lang="ru-RU" dirty="0"/>
          </a:p>
          <a:p>
            <a:pPr lvl="1"/>
            <a:r>
              <a:rPr lang="ru-RU" dirty="0"/>
              <a:t> </a:t>
            </a:r>
            <a:r>
              <a:rPr lang="ru-RU" dirty="0" err="1"/>
              <a:t>Инфрақұрылым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Реттеуші</a:t>
            </a:r>
            <a:r>
              <a:rPr lang="ru-RU" dirty="0"/>
              <a:t> </a:t>
            </a:r>
            <a:r>
              <a:rPr lang="ru-RU" dirty="0" err="1"/>
              <a:t>технологиялар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Инфрақұрылым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Жауапты</a:t>
            </a:r>
            <a:r>
              <a:rPr lang="ru-RU" dirty="0"/>
              <a:t> </a:t>
            </a:r>
            <a:r>
              <a:rPr lang="ru-RU" dirty="0" err="1"/>
              <a:t>бағдарламалық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Тұтас</a:t>
            </a:r>
            <a:r>
              <a:rPr lang="ru-RU" dirty="0"/>
              <a:t>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</a:p>
          <a:p>
            <a:pPr lvl="1"/>
            <a:r>
              <a:rPr lang="ru-RU" dirty="0" err="1"/>
              <a:t>Үдерістерді</a:t>
            </a:r>
            <a:r>
              <a:rPr lang="ru-RU" dirty="0"/>
              <a:t> </a:t>
            </a:r>
            <a:r>
              <a:rPr lang="ru-RU" dirty="0" err="1"/>
              <a:t>қосу</a:t>
            </a:r>
            <a:endParaRPr lang="ru-RU" dirty="0"/>
          </a:p>
          <a:p>
            <a:pPr lvl="1"/>
            <a:r>
              <a:rPr lang="ru-RU" dirty="0"/>
              <a:t> </a:t>
            </a:r>
            <a:r>
              <a:rPr lang="ru-RU" dirty="0" err="1"/>
              <a:t>Адамдардың</a:t>
            </a:r>
            <a:r>
              <a:rPr lang="ru-RU" dirty="0"/>
              <a:t>, </a:t>
            </a:r>
            <a:r>
              <a:rPr lang="ru-RU" dirty="0" err="1"/>
              <a:t>деректер</a:t>
            </a:r>
            <a:r>
              <a:rPr lang="ru-RU" dirty="0"/>
              <a:t> мен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іс-қимылы</a:t>
            </a:r>
            <a:endParaRPr lang="ru-RU" dirty="0"/>
          </a:p>
          <a:p>
            <a:pPr lvl="1"/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үдерістердің</a:t>
            </a:r>
            <a:r>
              <a:rPr lang="ru-RU" dirty="0"/>
              <a:t> </a:t>
            </a:r>
            <a:r>
              <a:rPr lang="ru-RU" dirty="0" err="1"/>
              <a:t>көрінуі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213110" y="266700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іске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асыру</a:t>
            </a:r>
            <a:r>
              <a:rPr lang="ru-RU" b="0" dirty="0">
                <a:effectLst/>
              </a:rPr>
              <a:t> </a:t>
            </a:r>
            <a:br>
              <a:rPr lang="ru-RU" b="0" dirty="0">
                <a:effectLst/>
              </a:rPr>
            </a:b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жоспарлау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16419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5542" y="1402648"/>
            <a:ext cx="8752915" cy="5203934"/>
          </a:xfrm>
        </p:spPr>
        <p:txBody>
          <a:bodyPr>
            <a:normAutofit/>
          </a:bodyPr>
          <a:lstStyle/>
          <a:p>
            <a:pPr lvl="1"/>
            <a:r>
              <a:rPr lang="ru-RU" b="1" dirty="0" err="1"/>
              <a:t>IoE</a:t>
            </a:r>
            <a:r>
              <a:rPr lang="ru-RU" b="1" dirty="0"/>
              <a:t> </a:t>
            </a:r>
            <a:r>
              <a:rPr lang="ru-RU" dirty="0" err="1"/>
              <a:t>бөлшек</a:t>
            </a:r>
            <a:r>
              <a:rPr lang="ru-RU" dirty="0"/>
              <a:t> </a:t>
            </a:r>
            <a:r>
              <a:rPr lang="ru-RU" dirty="0" err="1"/>
              <a:t>саудада</a:t>
            </a:r>
            <a:r>
              <a:rPr lang="ru-RU" dirty="0"/>
              <a:t> </a:t>
            </a:r>
            <a:r>
              <a:rPr lang="ru-RU" dirty="0" err="1"/>
              <a:t>Бөлшек</a:t>
            </a:r>
            <a:r>
              <a:rPr lang="ru-RU" dirty="0"/>
              <a:t> </a:t>
            </a:r>
            <a:r>
              <a:rPr lang="ru-RU" dirty="0" err="1"/>
              <a:t>саудагерлердің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дүкендерінде</a:t>
            </a:r>
            <a:r>
              <a:rPr lang="ru-RU" dirty="0"/>
              <a:t>, </a:t>
            </a:r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кеңселерінде</a:t>
            </a:r>
            <a:r>
              <a:rPr lang="ru-RU" dirty="0"/>
              <a:t>, </a:t>
            </a:r>
            <a:r>
              <a:rPr lang="ru-RU" dirty="0" err="1"/>
              <a:t>тарату</a:t>
            </a:r>
            <a:r>
              <a:rPr lang="ru-RU" dirty="0"/>
              <a:t> </a:t>
            </a:r>
            <a:r>
              <a:rPr lang="ru-RU" dirty="0" err="1"/>
              <a:t>орталықтарында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орталарда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жақсартылған</a:t>
            </a:r>
            <a:r>
              <a:rPr lang="ru-RU" dirty="0"/>
              <a:t> </a:t>
            </a:r>
            <a:r>
              <a:rPr lang="ru-RU" dirty="0" err="1"/>
              <a:t>қосылыстар</a:t>
            </a:r>
            <a:r>
              <a:rPr lang="ru-RU" dirty="0"/>
              <a:t> </a:t>
            </a:r>
            <a:r>
              <a:rPr lang="ru-RU" dirty="0" err="1"/>
              <a:t>жасауға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 бар. </a:t>
            </a:r>
            <a:r>
              <a:rPr lang="en-US" dirty="0"/>
              <a:t>IOE </a:t>
            </a:r>
            <a:r>
              <a:rPr lang="ru-RU" dirty="0" err="1"/>
              <a:t>өндірісте</a:t>
            </a:r>
            <a:r>
              <a:rPr lang="ru-RU" dirty="0"/>
              <a:t> </a:t>
            </a:r>
            <a:r>
              <a:rPr lang="ru-RU" dirty="0" err="1"/>
              <a:t>Өнімдер</a:t>
            </a:r>
            <a:r>
              <a:rPr lang="ru-RU" dirty="0"/>
              <a:t> мен </a:t>
            </a:r>
            <a:r>
              <a:rPr lang="ru-RU" dirty="0" err="1"/>
              <a:t>қызметтер</a:t>
            </a:r>
            <a:r>
              <a:rPr lang="ru-RU" dirty="0"/>
              <a:t> </a:t>
            </a:r>
            <a:r>
              <a:rPr lang="ru-RU" dirty="0" err="1"/>
              <a:t>өндірушіге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мен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кірістірілген</a:t>
            </a:r>
            <a:r>
              <a:rPr lang="ru-RU" dirty="0"/>
              <a:t> </a:t>
            </a:r>
            <a:r>
              <a:rPr lang="ru-RU" dirty="0" err="1"/>
              <a:t>датчиктерді</a:t>
            </a:r>
            <a:r>
              <a:rPr lang="ru-RU" dirty="0"/>
              <a:t> </a:t>
            </a:r>
            <a:r>
              <a:rPr lang="ru-RU" dirty="0" err="1"/>
              <a:t>қамтуы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сектордағы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Жұртшылықпен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үздік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жеткізушілер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Клиенттерге</a:t>
            </a:r>
            <a:r>
              <a:rPr lang="ru-RU" dirty="0"/>
              <a:t> бай,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қызметтер</a:t>
            </a:r>
            <a:r>
              <a:rPr lang="ru-RU" dirty="0"/>
              <a:t> </a:t>
            </a:r>
            <a:r>
              <a:rPr lang="ru-RU" dirty="0" err="1"/>
              <a:t>ұсыну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шешімдеріндегі</a:t>
            </a:r>
            <a:r>
              <a:rPr lang="ru-RU" dirty="0"/>
              <a:t> </a:t>
            </a:r>
            <a:r>
              <a:rPr lang="en-US" dirty="0"/>
              <a:t>Cisco IoT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en-US" dirty="0"/>
              <a:t>IoE </a:t>
            </a:r>
            <a:r>
              <a:rPr lang="ru-RU" dirty="0" err="1"/>
              <a:t>шешімдерінің</a:t>
            </a:r>
            <a:r>
              <a:rPr lang="ru-RU" dirty="0"/>
              <a:t> </a:t>
            </a:r>
            <a:r>
              <a:rPr lang="ru-RU" dirty="0" err="1"/>
              <a:t>сыни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endParaRPr lang="en-US" dirty="0"/>
          </a:p>
        </p:txBody>
      </p:sp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9648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шешімін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іске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асыру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салалары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бойынша</a:t>
            </a:r>
            <a:r>
              <a:rPr lang="ru-RU" b="0" dirty="0">
                <a:effectLst/>
              </a:rPr>
              <a:t> </a:t>
            </a:r>
            <a:r>
              <a:rPr lang="en-US" b="0" dirty="0">
                <a:effectLst/>
              </a:rPr>
              <a:t>IoE </a:t>
            </a:r>
            <a:r>
              <a:rPr lang="ru-RU" b="0" dirty="0" err="1">
                <a:effectLst/>
              </a:rPr>
              <a:t>мысалдары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289454"/>
      </p:ext>
    </p:extLst>
  </p:cSld>
  <p:clrMapOvr>
    <a:masterClrMapping/>
  </p:clrMapOvr>
  <p:transition spd="med">
    <p:wipe dir="r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PPT-TMPLT-WHT_C">
  <a:themeElements>
    <a:clrScheme name="PPT-TMPLT-WHT_C 1">
      <a:dk1>
        <a:srgbClr val="000000"/>
      </a:dk1>
      <a:lt1>
        <a:srgbClr val="FFFFFF"/>
      </a:lt1>
      <a:dk2>
        <a:srgbClr val="0183B7"/>
      </a:dk2>
      <a:lt2>
        <a:srgbClr val="000000"/>
      </a:lt2>
      <a:accent1>
        <a:srgbClr val="0183B7"/>
      </a:accent1>
      <a:accent2>
        <a:srgbClr val="B21A1A"/>
      </a:accent2>
      <a:accent3>
        <a:srgbClr val="FFFFFF"/>
      </a:accent3>
      <a:accent4>
        <a:srgbClr val="000000"/>
      </a:accent4>
      <a:accent5>
        <a:srgbClr val="AAC1D8"/>
      </a:accent5>
      <a:accent6>
        <a:srgbClr val="A11616"/>
      </a:accent6>
      <a:hlink>
        <a:srgbClr val="83A2CF"/>
      </a:hlink>
      <a:folHlink>
        <a:srgbClr val="EFB525"/>
      </a:folHlink>
    </a:clrScheme>
    <a:fontScheme name="PPT-TMPLT-WHT_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82124" tIns="41061" rIns="82124" bIns="41061" numCol="1" anchor="ctr" anchorCtr="0" compatLnSpc="1">
        <a:prstTxWarp prst="textNoShape">
          <a:avLst/>
        </a:prstTxWarp>
        <a:spAutoFit/>
      </a:bodyPr>
      <a:lstStyle>
        <a:defPPr marL="0" marR="0" indent="0" algn="ctr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-TMPLT-WHT_C 1">
        <a:dk1>
          <a:srgbClr val="000000"/>
        </a:dk1>
        <a:lt1>
          <a:srgbClr val="FFFFFF"/>
        </a:lt1>
        <a:dk2>
          <a:srgbClr val="0183B7"/>
        </a:dk2>
        <a:lt2>
          <a:srgbClr val="000000"/>
        </a:lt2>
        <a:accent1>
          <a:srgbClr val="0183B7"/>
        </a:accent1>
        <a:accent2>
          <a:srgbClr val="B21A1A"/>
        </a:accent2>
        <a:accent3>
          <a:srgbClr val="FFFFFF"/>
        </a:accent3>
        <a:accent4>
          <a:srgbClr val="000000"/>
        </a:accent4>
        <a:accent5>
          <a:srgbClr val="AAC1D8"/>
        </a:accent5>
        <a:accent6>
          <a:srgbClr val="A11616"/>
        </a:accent6>
        <a:hlink>
          <a:srgbClr val="83A2CF"/>
        </a:hlink>
        <a:folHlink>
          <a:srgbClr val="EFB5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Instructor_Supplemental_Material_Template.pptx" id="{3198E07C-115F-418B-A9A8-BF9053302A35}" vid="{198B02FE-59AF-4313-B2FA-B9A3F3C1E378}"/>
    </a:ext>
  </a:extLst>
</a:theme>
</file>

<file path=ppt/theme/theme2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Instructor_Supplemental_Material_Template</Template>
  <TotalTime>585</TotalTime>
  <Pages>28</Pages>
  <Words>603</Words>
  <Application>Microsoft Office PowerPoint</Application>
  <PresentationFormat>Экран (4:3)</PresentationFormat>
  <Paragraphs>43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ＭＳ Ｐゴシック</vt:lpstr>
      <vt:lpstr>Arial</vt:lpstr>
      <vt:lpstr>Courier New</vt:lpstr>
      <vt:lpstr>Lucida Sans Unicode</vt:lpstr>
      <vt:lpstr>Verdana</vt:lpstr>
      <vt:lpstr>Wingdings</vt:lpstr>
      <vt:lpstr>Wingdings 2</vt:lpstr>
      <vt:lpstr>Wingdings 3</vt:lpstr>
      <vt:lpstr>PPT-TMPLT-WHT_C</vt:lpstr>
      <vt:lpstr>Открытая</vt:lpstr>
      <vt:lpstr> Лекция 11: Жан-жақты Интернетке өту</vt:lpstr>
      <vt:lpstr>Мақсаты:</vt:lpstr>
      <vt:lpstr>1 IoE Қосылымдары</vt:lpstr>
      <vt:lpstr>Байланыс интернет заттар Интернет ИТ және УТ заттар</vt:lpstr>
      <vt:lpstr>IoE шешімінде IOE-M2M, M2P және P2P қосылыстарының байланысы</vt:lpstr>
      <vt:lpstr>IoE шешімін іске асыру IoE өтуге дайындық</vt:lpstr>
      <vt:lpstr>IoE шешімін іске асыру IoE-ге өтуге дайындық</vt:lpstr>
      <vt:lpstr>IoE шешімін іске асыру  IoE шешімін жоспарлау</vt:lpstr>
      <vt:lpstr>IOE шешімін іске асыру салалары бойынша IoE мысалдары</vt:lpstr>
      <vt:lpstr>IoE шешімін іске асыру IOE шешімдерін енгізу үшін шақырулар</vt:lpstr>
      <vt:lpstr>Түйіндеме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Instructor Materials Chapter 1 What is the Internet of Things?</dc:title>
  <dc:creator>Suk-yi Pennock</dc:creator>
  <cp:lastModifiedBy>Сейтжанова Жанат</cp:lastModifiedBy>
  <cp:revision>61</cp:revision>
  <cp:lastPrinted>1999-01-27T00:54:54Z</cp:lastPrinted>
  <dcterms:created xsi:type="dcterms:W3CDTF">2016-07-19T22:00:40Z</dcterms:created>
  <dcterms:modified xsi:type="dcterms:W3CDTF">2019-02-27T10:52:27Z</dcterms:modified>
</cp:coreProperties>
</file>